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57" r:id="rId3"/>
    <p:sldId id="258" r:id="rId4"/>
    <p:sldId id="260" r:id="rId5"/>
    <p:sldId id="280" r:id="rId6"/>
    <p:sldId id="272" r:id="rId7"/>
    <p:sldId id="283" r:id="rId8"/>
    <p:sldId id="259" r:id="rId9"/>
    <p:sldId id="314" r:id="rId10"/>
    <p:sldId id="261" r:id="rId11"/>
    <p:sldId id="262" r:id="rId12"/>
    <p:sldId id="284" r:id="rId13"/>
    <p:sldId id="285" r:id="rId14"/>
    <p:sldId id="268" r:id="rId15"/>
    <p:sldId id="286" r:id="rId16"/>
    <p:sldId id="287" r:id="rId17"/>
    <p:sldId id="288" r:id="rId18"/>
    <p:sldId id="293" r:id="rId19"/>
    <p:sldId id="290" r:id="rId20"/>
    <p:sldId id="269" r:id="rId21"/>
    <p:sldId id="292" r:id="rId22"/>
    <p:sldId id="291" r:id="rId23"/>
    <p:sldId id="267" r:id="rId24"/>
    <p:sldId id="295" r:id="rId25"/>
    <p:sldId id="294" r:id="rId26"/>
    <p:sldId id="298" r:id="rId27"/>
    <p:sldId id="263" r:id="rId28"/>
    <p:sldId id="297" r:id="rId29"/>
    <p:sldId id="266" r:id="rId30"/>
    <p:sldId id="264" r:id="rId31"/>
    <p:sldId id="299" r:id="rId32"/>
    <p:sldId id="273" r:id="rId33"/>
    <p:sldId id="300" r:id="rId34"/>
    <p:sldId id="274" r:id="rId35"/>
    <p:sldId id="303" r:id="rId36"/>
    <p:sldId id="302" r:id="rId37"/>
    <p:sldId id="301" r:id="rId38"/>
    <p:sldId id="275" r:id="rId39"/>
    <p:sldId id="276" r:id="rId40"/>
    <p:sldId id="277" r:id="rId41"/>
    <p:sldId id="304" r:id="rId42"/>
    <p:sldId id="278" r:id="rId43"/>
    <p:sldId id="305" r:id="rId44"/>
    <p:sldId id="306" r:id="rId45"/>
    <p:sldId id="279" r:id="rId46"/>
    <p:sldId id="281" r:id="rId47"/>
    <p:sldId id="316" r:id="rId48"/>
    <p:sldId id="317" r:id="rId49"/>
    <p:sldId id="318" r:id="rId50"/>
    <p:sldId id="307" r:id="rId51"/>
    <p:sldId id="308" r:id="rId52"/>
    <p:sldId id="309" r:id="rId53"/>
    <p:sldId id="310" r:id="rId54"/>
    <p:sldId id="311" r:id="rId55"/>
    <p:sldId id="312" r:id="rId56"/>
    <p:sldId id="315" r:id="rId57"/>
    <p:sldId id="282" r:id="rId58"/>
    <p:sldId id="313" r:id="rId59"/>
  </p:sldIdLst>
  <p:sldSz cx="9144000" cy="6858000" type="screen4x3"/>
  <p:notesSz cx="9309100" cy="70231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-98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4FBB172-4F9E-4571-9B44-7FCA73397E21}" type="datetimeFigureOut">
              <a:rPr lang="en-US" smtClean="0"/>
              <a:t>2/2/2018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35973"/>
            <a:ext cx="7447280" cy="31603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4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4AC0B7E-8184-46E4-8836-83A764493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3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1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81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943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74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27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1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network connections are on Port 443 and</a:t>
            </a:r>
            <a:r>
              <a:rPr lang="en-US" baseline="0" dirty="0" smtClean="0"/>
              <a:t> 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282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38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69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54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5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3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357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69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810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426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99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456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84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849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23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4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09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09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0764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997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826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355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057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3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4055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485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7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forever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4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</a:t>
            </a:r>
            <a:r>
              <a:rPr lang="en-US" baseline="0" smtClean="0"/>
              <a:t>looping forever</a:t>
            </a:r>
            <a:endParaRPr lang="en-US" baseline="0" dirty="0" smtClean="0"/>
          </a:p>
          <a:p>
            <a:r>
              <a:rPr lang="en-US" baseline="0" dirty="0" smtClean="0"/>
              <a:t>Example #2: Create a monochrome PNG version of a full-color JPG</a:t>
            </a:r>
          </a:p>
          <a:p>
            <a:r>
              <a:rPr lang="en-US" baseline="0" dirty="0" smtClean="0"/>
              <a:t>Example #3: Fetch a banner from a web site, double its size and save it as a 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7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37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558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5448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787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036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79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89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6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66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55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166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5176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5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7747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9179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174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0337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86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50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068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50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1D8BD707-D9CF-40AE-B4C6-C98DA3205C09}" type="datetimeFigureOut">
              <a:rPr lang="en-US" smtClean="0"/>
              <a:pPr/>
              <a:t>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819150"/>
            <a:ext cx="7543800" cy="2152650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rgbClr val="FFFF00"/>
                </a:solidFill>
                <a:latin typeface="Algerian" pitchFamily="82" charset="0"/>
              </a:rPr>
              <a:t>Expecto Patronum</a:t>
            </a:r>
            <a:endParaRPr lang="en-US" sz="7200" dirty="0">
              <a:solidFill>
                <a:srgbClr val="FFFF00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962400"/>
            <a:ext cx="6172200" cy="685800"/>
          </a:xfrm>
        </p:spPr>
        <p:txBody>
          <a:bodyPr>
            <a:noAutofit/>
          </a:bodyPr>
          <a:lstStyle/>
          <a:p>
            <a:r>
              <a:rPr lang="en-US" sz="3000" dirty="0" smtClean="0"/>
              <a:t>(or </a:t>
            </a:r>
            <a:r>
              <a:rPr lang="en-US" sz="3000" i="1" dirty="0" smtClean="0"/>
              <a:t>How I Learned to Stop Worrying </a:t>
            </a:r>
            <a:br>
              <a:rPr lang="en-US" sz="3000" i="1" dirty="0" smtClean="0"/>
            </a:br>
            <a:r>
              <a:rPr lang="en-US" sz="3000" i="1" dirty="0" smtClean="0"/>
              <a:t>             and Love the Command Line</a:t>
            </a:r>
            <a:r>
              <a:rPr lang="en-US" sz="3000" dirty="0" smtClean="0"/>
              <a:t>)</a:t>
            </a:r>
            <a:endParaRPr lang="en-US" sz="3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5408044"/>
            <a:ext cx="3932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Pacific Northwest Drupal Summit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February 2018</a:t>
            </a:r>
            <a:endParaRPr lang="en-US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3000" y="804863"/>
            <a:ext cx="4038600" cy="2700337"/>
            <a:chOff x="4953000" y="804863"/>
            <a:chExt cx="4038600" cy="27003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0371377">
              <a:off x="5663047" y="1567231"/>
              <a:ext cx="10438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" pitchFamily="49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 rot="1165747">
              <a:off x="6712917" y="1274931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2372623">
              <a:off x="7516305" y="1794901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410339">
              <a:off x="5670676" y="2192189"/>
              <a:ext cx="829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bg1">
                      <a:lumMod val="75000"/>
                      <a:lumOff val="25000"/>
                    </a:schemeClr>
                  </a:solidFill>
                  <a:latin typeface="Courier" pitchFamily="49" charset="0"/>
                </a:rPr>
                <a:t>tar</a:t>
              </a:r>
              <a:endParaRPr lang="en-US" sz="28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Courier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21233983">
              <a:off x="6366965" y="2007268"/>
              <a:ext cx="1473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775052">
              <a:off x="5444380" y="2833711"/>
              <a:ext cx="19030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1"/>
                  </a:solidFill>
                  <a:latin typeface="Courier" pitchFamily="49" charset="0"/>
                </a:rPr>
                <a:t>fortune | cowsay</a:t>
              </a:r>
              <a:endParaRPr lang="en-US" sz="1400" b="1" dirty="0">
                <a:solidFill>
                  <a:schemeClr val="bg1"/>
                </a:solidFill>
                <a:latin typeface="Courier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560123">
              <a:off x="6971544" y="2612312"/>
              <a:ext cx="14750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3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101" y="1631752"/>
            <a:ext cx="6058069" cy="4585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Display the contents of one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more text files: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latin typeface="Courier" pitchFamily="49" charset="0"/>
              </a:rPr>
              <a:t>cat settings.php</a:t>
            </a:r>
            <a:br>
              <a:rPr lang="en-US" sz="2800" b="1" dirty="0" smtClean="0">
                <a:latin typeface="Courier" pitchFamily="49" charset="0"/>
              </a:rPr>
            </a:br>
            <a:r>
              <a:rPr lang="en-US" sz="2800" b="1" dirty="0" smtClean="0">
                <a:latin typeface="Courier" pitchFamily="49" charset="0"/>
              </a:rPr>
              <a:t>cat *.html</a:t>
            </a:r>
            <a:br>
              <a:rPr lang="en-US" sz="2800" b="1" dirty="0" smtClean="0">
                <a:latin typeface="Courier" pitchFamily="49" charset="0"/>
              </a:rPr>
            </a:br>
            <a:r>
              <a:rPr lang="en-US" sz="2800" b="1" dirty="0" smtClean="0">
                <a:latin typeface="Courier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Concatenate files: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latin typeface="Courier" pitchFamily="49" charset="0"/>
              </a:rPr>
              <a:t>cat *.pdf &gt; all_in_one.pdf</a:t>
            </a:r>
            <a: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866" y="304800"/>
            <a:ext cx="2635934" cy="25668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5800" y="103731"/>
            <a:ext cx="2401619" cy="1029467"/>
            <a:chOff x="685800" y="228600"/>
            <a:chExt cx="2401619" cy="1029467"/>
          </a:xfrm>
        </p:grpSpPr>
        <p:sp>
          <p:nvSpPr>
            <p:cNvPr id="2" name="TextBox 1"/>
            <p:cNvSpPr txBox="1"/>
            <p:nvPr/>
          </p:nvSpPr>
          <p:spPr>
            <a:xfrm>
              <a:off x="685800" y="228600"/>
              <a:ext cx="12907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Courier New" pitchFamily="49" charset="0"/>
                </a:rPr>
                <a:t>cat</a:t>
              </a:r>
              <a:endParaRPr lang="en-US" sz="2800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85800" y="734847"/>
              <a:ext cx="24016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"concatenate"</a:t>
              </a:r>
              <a:endPara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37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751886"/>
            <a:ext cx="876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" pitchFamily="49" charset="0"/>
                <a:cs typeface="Arial" pitchFamily="34" charset="0"/>
              </a:rPr>
              <a:t>            </a:t>
            </a:r>
            <a:r>
              <a:rPr lang="en-US" sz="6000" b="1" dirty="0" smtClean="0">
                <a:latin typeface="Courier" pitchFamily="49" charset="0"/>
                <a:cs typeface="Arial" pitchFamily="34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Write the output of a command to a file:</a:t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2800" b="1" dirty="0" smtClean="0">
                <a:latin typeface="Courier" pitchFamily="49" charset="0"/>
                <a:cs typeface="Arial" pitchFamily="34" charset="0"/>
              </a:rPr>
              <a:t>date </a:t>
            </a:r>
            <a:r>
              <a:rPr lang="en-US" sz="2800" b="1" dirty="0" smtClean="0">
                <a:latin typeface="Courier" pitchFamily="49" charset="0"/>
                <a:cs typeface="Arial" pitchFamily="34" charset="0"/>
              </a:rPr>
              <a:t>&gt; my_date_file.txt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</a:br>
            <a:endParaRPr lang="en-US" sz="2800" b="1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</a:t>
            </a:r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my_date_file.txt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now contains the string: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nn-NO" sz="2800" b="1" dirty="0" smtClean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Thu </a:t>
            </a:r>
            <a:r>
              <a:rPr lang="nn-NO" sz="2800" b="1" dirty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Dec 28 11:13:57 PST </a:t>
            </a:r>
            <a:r>
              <a:rPr lang="nn-NO" sz="2800" b="1" dirty="0" smtClean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2017</a:t>
            </a:r>
          </a:p>
          <a:p>
            <a:endParaRPr lang="nn-NO" sz="2400" b="1" dirty="0" smtClean="0">
              <a:latin typeface="Courier" pitchFamily="49" charset="0"/>
              <a:cs typeface="Arial" pitchFamily="34" charset="0"/>
            </a:endParaRPr>
          </a:p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3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411843"/>
            <a:ext cx="876300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6000" b="1" dirty="0" smtClean="0">
                <a:latin typeface="Courier" pitchFamily="49" charset="0"/>
                <a:cs typeface="Arial" pitchFamily="34" charset="0"/>
              </a:rPr>
              <a:t>       &gt;&gt;</a:t>
            </a:r>
            <a:r>
              <a:rPr lang="nn-NO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endParaRPr lang="nn-NO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Same as before, but append to a file</a:t>
            </a:r>
            <a: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:</a:t>
            </a:r>
            <a:b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nn-NO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nn-NO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echo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"hello world" </a:t>
            </a:r>
            <a:r>
              <a:rPr lang="nn-NO" sz="2800" b="1" dirty="0" smtClean="0">
                <a:latin typeface="Courier" pitchFamily="49" charset="0"/>
                <a:cs typeface="Arial" pitchFamily="34" charset="0"/>
              </a:rPr>
              <a:t>&gt;&gt; my_date_file.txt</a:t>
            </a:r>
            <a:endParaRPr lang="nn-NO" sz="2800" b="1" dirty="0" smtClean="0">
              <a:latin typeface="Courier" pitchFamily="49" charset="0"/>
              <a:cs typeface="Arial" pitchFamily="34" charset="0"/>
            </a:endParaRPr>
          </a:p>
          <a:p>
            <a:endParaRPr lang="nn-NO" sz="2800" b="1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28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  </a:t>
            </a:r>
            <a:r>
              <a:rPr lang="nn-NO" sz="2800" b="1" dirty="0" smtClean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Thu </a:t>
            </a:r>
            <a:r>
              <a:rPr lang="nn-NO" sz="2800" b="1" dirty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Dec 28 11:13:57 PST </a:t>
            </a:r>
            <a:r>
              <a:rPr lang="nn-NO" sz="2800" b="1" dirty="0" smtClean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2017</a:t>
            </a:r>
          </a:p>
          <a:p>
            <a:r>
              <a:rPr lang="nn-NO" sz="2800" b="1" dirty="0" smtClean="0">
                <a:solidFill>
                  <a:schemeClr val="tx2"/>
                </a:solidFill>
                <a:latin typeface="Courier" pitchFamily="49" charset="0"/>
                <a:cs typeface="Arial" pitchFamily="34" charset="0"/>
              </a:rPr>
              <a:t>    hello world</a:t>
            </a: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982" y="268843"/>
            <a:ext cx="3575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295400"/>
            <a:ext cx="8763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n-NO" b="1" dirty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nn-NO" sz="6000" b="1" dirty="0" smtClean="0">
                <a:latin typeface="Courier" pitchFamily="49" charset="0"/>
                <a:cs typeface="Arial" pitchFamily="34" charset="0"/>
              </a:rPr>
              <a:t>       |</a:t>
            </a:r>
            <a:r>
              <a:rPr lang="nn-NO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  <a:endParaRPr lang="nn-NO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Pass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output from one command to another:</a:t>
            </a:r>
          </a:p>
          <a:p>
            <a:pPr lvl="0"/>
            <a:endParaRPr lang="en-US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2400" b="1" dirty="0">
                <a:latin typeface="Courier" pitchFamily="49" charset="0"/>
              </a:rPr>
              <a:t>cat log.txt | mail –s "Logs" it@hogwarts.edu</a:t>
            </a:r>
          </a:p>
          <a:p>
            <a:pPr lvl="0"/>
            <a:endParaRPr lang="en-US" sz="2400" b="1" dirty="0">
              <a:latin typeface="Courier" pitchFamily="49" charset="0"/>
            </a:endParaRPr>
          </a:p>
          <a:p>
            <a:pPr lvl="0"/>
            <a:r>
              <a:rPr lang="en-US" sz="2400" b="1" dirty="0">
                <a:latin typeface="Courier" pitchFamily="49" charset="0"/>
              </a:rPr>
              <a:t>ls -1 /tmp/* | sort -–ignore-case &gt; sorted.txt</a:t>
            </a:r>
          </a:p>
          <a:p>
            <a:pPr lvl="0"/>
            <a:endParaRPr lang="en-US" sz="2400" b="1" dirty="0">
              <a:latin typeface="Courier" pitchFamily="49" charset="0"/>
            </a:endParaRPr>
          </a:p>
          <a:p>
            <a:pPr lvl="0"/>
            <a:r>
              <a:rPr lang="en-US" sz="2400" b="1" dirty="0">
                <a:latin typeface="Courier" pitchFamily="49" charset="0"/>
              </a:rPr>
              <a:t>ls -1R sites/default/files | wc –l</a:t>
            </a:r>
          </a:p>
          <a:p>
            <a:pPr lvl="0"/>
            <a:endParaRPr lang="en-US" sz="2400" b="1" dirty="0">
              <a:latin typeface="Courier" pitchFamily="49" charset="0"/>
            </a:endParaRPr>
          </a:p>
          <a:p>
            <a:pPr lvl="0"/>
            <a:r>
              <a:rPr lang="en-US" sz="2400" b="1" dirty="0">
                <a:latin typeface="Courier" pitchFamily="49" charset="0"/>
              </a:rPr>
              <a:t>ls –lt  | more</a:t>
            </a:r>
          </a:p>
          <a:p>
            <a:endParaRPr lang="nn-NO" b="1" dirty="0">
              <a:latin typeface="Courier" pitchFamily="49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1828800" cy="195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3710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066800" y="1752600"/>
            <a:ext cx="6858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Courier New" pitchFamily="49" charset="0"/>
              </a:rPr>
              <a:t>alias rm='rm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mv='mv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cp='cp –i'</a:t>
            </a: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Courier" pitchFamily="49" charset="0"/>
                <a:cs typeface="Courier New" pitchFamily="49" charset="0"/>
              </a:rPr>
              <a:t>alias dc='cd'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568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37109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1834277"/>
            <a:ext cx="88521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numusr='netstat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-an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|egrep</a:t>
            </a:r>
            <a:r>
              <a:rPr lang="en-US" sz="12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"443|80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"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wc -l'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Courier" pitchFamily="49" charset="0"/>
                <a:cs typeface="Courier New" pitchFamily="49" charset="0"/>
              </a:rPr>
              <a:t>alias h='history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cpuinfo=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'lscpu'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4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314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 - numusr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52400" y="1401663"/>
            <a:ext cx="885210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numusr='netstat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-an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|egrep</a:t>
            </a:r>
            <a:r>
              <a:rPr lang="en-US" sz="12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"443|80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"</a:t>
            </a:r>
            <a:r>
              <a:rPr lang="en-US" sz="12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wc -l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Example: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smtClean="0">
                <a:latin typeface="Courier" pitchFamily="49" charset="0"/>
                <a:cs typeface="Courier New" pitchFamily="49" charset="0"/>
              </a:rPr>
              <a:t>  numusr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  76</a:t>
            </a:r>
          </a:p>
        </p:txBody>
      </p:sp>
    </p:spTree>
    <p:extLst>
      <p:ext uri="{BB962C8B-B14F-4D97-AF65-F5344CB8AC3E}">
        <p14:creationId xmlns:p14="http://schemas.microsoft.com/office/powerpoint/2010/main" val="237907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0737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 - history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7200" y="1397437"/>
            <a:ext cx="614302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h='history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endParaRPr lang="en-US" sz="2800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Records </a:t>
            </a:r>
            <a: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plays back what you did</a:t>
            </a:r>
            <a:b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i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(and what other users have done)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57" y="3431756"/>
            <a:ext cx="1514547" cy="13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0737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 - history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28600" y="1257955"/>
            <a:ext cx="866455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h</a:t>
            </a:r>
            <a:endParaRPr lang="en-US" sz="24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8924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16:29:49] meminfo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8925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16:52:41] dircmp d_one d_two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8926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17:04:56] more .bashrc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8927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17:05:49] ls /tmp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</a:rPr>
              <a:t>8928  </a:t>
            </a:r>
            <a:r>
              <a:rPr lang="en-US" sz="2400" dirty="0">
                <a:solidFill>
                  <a:srgbClr val="FFFF00"/>
                </a:solidFill>
                <a:latin typeface="Courier" pitchFamily="49" charset="0"/>
              </a:rPr>
              <a:t>[2017-12-28 17:34:08] history</a:t>
            </a:r>
          </a:p>
          <a:p>
            <a:endParaRPr lang="en-US" sz="2800" dirty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!!</a:t>
            </a:r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    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repeats the previous command</a:t>
            </a:r>
          </a:p>
          <a:p>
            <a:r>
              <a:rPr lang="en-US" sz="2800" dirty="0">
                <a:solidFill>
                  <a:srgbClr val="FFFF00"/>
                </a:solidFill>
                <a:latin typeface="Courier" pitchFamily="49" charset="0"/>
              </a:rPr>
              <a:t> !8927  </a:t>
            </a: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repeats command 8927</a:t>
            </a:r>
            <a:b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Up/Down Arrows to scroll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000" dirty="0" smtClean="0">
                <a:latin typeface="Courier" pitchFamily="49" charset="0"/>
                <a:cs typeface="Courier New" pitchFamily="49" charset="0"/>
              </a:rPr>
              <a:t> </a:t>
            </a:r>
            <a:endParaRPr lang="en-US" sz="2800" b="1" dirty="0">
              <a:latin typeface="Courier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81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57200" y="7203"/>
            <a:ext cx="6616555" cy="1135797"/>
            <a:chOff x="838200" y="7203"/>
            <a:chExt cx="6616555" cy="1135797"/>
          </a:xfrm>
        </p:grpSpPr>
        <p:sp>
          <p:nvSpPr>
            <p:cNvPr id="2" name="TextBox 1"/>
            <p:cNvSpPr txBox="1"/>
            <p:nvPr/>
          </p:nvSpPr>
          <p:spPr>
            <a:xfrm>
              <a:off x="838200" y="7203"/>
              <a:ext cx="62469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Bash Aliases - cpuinfo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38200" y="681335"/>
              <a:ext cx="66165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Macros for Linux. Add them to your .bashrc file.</a:t>
              </a:r>
              <a:endPara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38200" y="1143000"/>
            <a:ext cx="5285421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Tools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alias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cpuinfo=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'lscpu'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r>
              <a:rPr lang="en-US" b="1" dirty="0" smtClean="0">
                <a:latin typeface="Courier" pitchFamily="49" charset="0"/>
                <a:cs typeface="Courier New" pitchFamily="49" charset="0"/>
              </a:rPr>
              <a:t>lscpu</a:t>
            </a:r>
            <a:r>
              <a:rPr lang="en-US" dirty="0" smtClean="0">
                <a:latin typeface="Courier" pitchFamily="49" charset="0"/>
                <a:cs typeface="Courier New" pitchFamily="49" charset="0"/>
              </a:rPr>
              <a:t/>
            </a:r>
            <a:br>
              <a:rPr lang="en-US" dirty="0" smtClean="0">
                <a:latin typeface="Courier" pitchFamily="49" charset="0"/>
                <a:cs typeface="Courier New" pitchFamily="49" charset="0"/>
              </a:rPr>
            </a:br>
            <a:r>
              <a:rPr lang="en-US" dirty="0" smtClean="0">
                <a:latin typeface="Courier" pitchFamily="49" charset="0"/>
                <a:cs typeface="Courier New" pitchFamily="49" charset="0"/>
              </a:rPr>
              <a:t>Architecture</a:t>
            </a:r>
            <a:r>
              <a:rPr lang="en-US" dirty="0">
                <a:latin typeface="Courier" pitchFamily="49" charset="0"/>
                <a:cs typeface="Courier New" pitchFamily="49" charset="0"/>
              </a:rPr>
              <a:t>:          x86_64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CPU op-mode(s):        32-bit, 64-bit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Byte Order:            Little Endian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CPU(s):                10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On-line CPU(s) list:   0-9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Thread(s) per core:    1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Core(s) per socket:    1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Socket(s):             10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NUMA node(s):          2</a:t>
            </a:r>
          </a:p>
          <a:p>
            <a:r>
              <a:rPr lang="en-US" dirty="0">
                <a:latin typeface="Courier" pitchFamily="49" charset="0"/>
                <a:cs typeface="Courier New" pitchFamily="49" charset="0"/>
              </a:rPr>
              <a:t>Vendor ID:             GenuineIntel</a:t>
            </a:r>
          </a:p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    and lots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lots more . . .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7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944" y="11430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944" y="3810000"/>
            <a:ext cx="734848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Irix, Compuserve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38705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7585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– dos2unix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.bashrc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5" y="2100858"/>
            <a:ext cx="905293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Convert MS-DOS line endings to Unix</a:t>
            </a: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dos2unix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()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{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cat</a:t>
            </a:r>
            <a:r>
              <a:rPr lang="en-US" sz="1000" dirty="0" smtClean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$1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|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tr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-d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'\015'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&gt;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$2</a:t>
            </a:r>
            <a:r>
              <a:rPr lang="en-US" sz="1000" dirty="0">
                <a:latin typeface="Courier" pitchFamily="49" charset="0"/>
                <a:cs typeface="Courier New" pitchFamily="49" charset="0"/>
              </a:rPr>
              <a:t>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;}</a:t>
            </a:r>
          </a:p>
          <a:p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dos2unix default.htm    index.html</a:t>
            </a:r>
          </a:p>
          <a:p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           Existing MS-DOS file        New Unix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8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6829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dircmp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.bashrc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676400"/>
            <a:ext cx="841173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Recursively compare two directories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dircmp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()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{ diff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-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qr </a:t>
            </a:r>
            <a:r>
              <a:rPr lang="en-US" sz="2800" dirty="0">
                <a:latin typeface="Courier" pitchFamily="49" charset="0"/>
                <a:cs typeface="Courier New" pitchFamily="49" charset="0"/>
              </a:rPr>
              <a:t>$1 $2 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;}</a:t>
            </a:r>
          </a:p>
          <a:p>
            <a:endParaRPr lang="en-US" sz="28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with directories called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bar:</a:t>
            </a:r>
          </a:p>
          <a:p>
            <a:endParaRPr lang="en-US" sz="2800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latin typeface="Courier" pitchFamily="49" charset="0"/>
                <a:cs typeface="Courier New" pitchFamily="49" charset="0"/>
              </a:rPr>
              <a:t>dircmp foo bar</a:t>
            </a:r>
          </a:p>
          <a:p>
            <a:endParaRPr lang="en-US" sz="2400" dirty="0" smtClean="0">
              <a:latin typeface="Courier" pitchFamily="49" charset="0"/>
              <a:cs typeface="Courier New" pitchFamily="49" charset="0"/>
            </a:endParaRPr>
          </a:p>
          <a:p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Only </a:t>
            </a:r>
            <a:r>
              <a:rPr lang="en-US" sz="2400" dirty="0">
                <a:latin typeface="Courier" pitchFamily="49" charset="0"/>
                <a:cs typeface="Courier New" pitchFamily="49" charset="0"/>
              </a:rPr>
              <a:t>in bar: file.bin</a:t>
            </a:r>
          </a:p>
          <a:p>
            <a:r>
              <a:rPr lang="en-US" sz="2400" dirty="0">
                <a:latin typeface="Courier" pitchFamily="49" charset="0"/>
                <a:cs typeface="Courier New" pitchFamily="49" charset="0"/>
              </a:rPr>
              <a:t>Only in foo: hello.txt</a:t>
            </a:r>
          </a:p>
          <a:p>
            <a:r>
              <a:rPr lang="en-US" sz="2400" dirty="0">
                <a:latin typeface="Courier" pitchFamily="49" charset="0"/>
                <a:cs typeface="Courier New" pitchFamily="49" charset="0"/>
              </a:rPr>
              <a:t>Files foo/name.txt and bar/name.txt </a:t>
            </a:r>
            <a:r>
              <a:rPr lang="en-US" sz="2400" dirty="0" smtClean="0">
                <a:latin typeface="Courier" pitchFamily="49" charset="0"/>
                <a:cs typeface="Courier New" pitchFamily="49" charset="0"/>
              </a:rPr>
              <a:t>differ</a:t>
            </a:r>
          </a:p>
          <a:p>
            <a:endParaRPr lang="en-US" sz="24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         (only the differences are printed)</a:t>
            </a:r>
            <a:endParaRPr lang="en-US" sz="28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4278">
            <a:off x="7175614" y="543704"/>
            <a:ext cx="1915873" cy="87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6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187" y="381000"/>
            <a:ext cx="7640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dircmpdiff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May also be added to your .bashrc file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665" y="1799272"/>
            <a:ext cx="9052931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# dircmp, in </a:t>
            </a:r>
            <a:r>
              <a:rPr lang="en-US" sz="2800" i="1" dirty="0" smtClean="0">
                <a:latin typeface="Courier" pitchFamily="49" charset="0"/>
                <a:cs typeface="Courier New" pitchFamily="49" charset="0"/>
              </a:rPr>
              <a:t>diff</a:t>
            </a:r>
            <a:r>
              <a:rPr lang="en-US" sz="2800" dirty="0" smtClean="0">
                <a:latin typeface="Courier" pitchFamily="49" charset="0"/>
                <a:cs typeface="Courier New" pitchFamily="49" charset="0"/>
              </a:rPr>
              <a:t> format:</a:t>
            </a:r>
            <a:endParaRPr lang="en-US" sz="2800" dirty="0">
              <a:latin typeface="Courier" pitchFamily="49" charset="0"/>
              <a:cs typeface="Courier New" pitchFamily="49" charset="0"/>
            </a:endParaRPr>
          </a:p>
          <a:p>
            <a:r>
              <a:rPr lang="en-US" sz="2200" dirty="0" smtClean="0">
                <a:latin typeface="Courier" pitchFamily="49" charset="0"/>
              </a:rPr>
              <a:t>dircmpdiff(){ diff </a:t>
            </a:r>
            <a:r>
              <a:rPr lang="en-US" sz="2200" dirty="0">
                <a:latin typeface="Courier" pitchFamily="49" charset="0"/>
              </a:rPr>
              <a:t>-q -r $1 $2 | </a:t>
            </a:r>
            <a:r>
              <a:rPr lang="en-US" sz="2200" dirty="0" smtClean="0">
                <a:latin typeface="Courier" pitchFamily="49" charset="0"/>
              </a:rPr>
              <a:t>\</a:t>
            </a:r>
          </a:p>
          <a:p>
            <a:r>
              <a:rPr lang="en-US" sz="2200" dirty="0" smtClean="0">
                <a:latin typeface="Courier" pitchFamily="49" charset="0"/>
              </a:rPr>
              <a:t>sed </a:t>
            </a:r>
            <a:r>
              <a:rPr lang="en-US" sz="2200" dirty="0">
                <a:latin typeface="Courier" pitchFamily="49" charset="0"/>
              </a:rPr>
              <a:t>'s/^Files /diff /g;s/ and /  /g;s/differ$//g' ;}</a:t>
            </a:r>
          </a:p>
          <a:p>
            <a:endParaRPr lang="en-US" dirty="0" smtClean="0"/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dirty="0" smtClean="0"/>
          </a:p>
          <a:p>
            <a:r>
              <a:rPr lang="en-US" sz="2800" dirty="0">
                <a:latin typeface="Courier" pitchFamily="49" charset="0"/>
              </a:rPr>
              <a:t>dircmpdiff foo </a:t>
            </a:r>
            <a:r>
              <a:rPr lang="en-US" sz="2800" dirty="0" smtClean="0">
                <a:latin typeface="Courier" pitchFamily="49" charset="0"/>
              </a:rPr>
              <a:t>bar</a:t>
            </a:r>
            <a:br>
              <a:rPr lang="en-US" sz="2800" dirty="0" smtClean="0">
                <a:latin typeface="Courier" pitchFamily="49" charset="0"/>
              </a:rPr>
            </a:br>
            <a:endParaRPr lang="en-US" sz="2800" dirty="0">
              <a:latin typeface="Courier" pitchFamily="49" charset="0"/>
            </a:endParaRPr>
          </a:p>
          <a:p>
            <a:r>
              <a:rPr lang="en-US" sz="2800" dirty="0">
                <a:latin typeface="Courier" pitchFamily="49" charset="0"/>
              </a:rPr>
              <a:t>Only in bar: file.bin</a:t>
            </a:r>
          </a:p>
          <a:p>
            <a:r>
              <a:rPr lang="en-US" sz="2800" dirty="0">
                <a:latin typeface="Courier" pitchFamily="49" charset="0"/>
              </a:rPr>
              <a:t>Only in foo: hello.txt</a:t>
            </a:r>
          </a:p>
          <a:p>
            <a:r>
              <a:rPr lang="en-US" sz="2800" dirty="0">
                <a:latin typeface="Courier" pitchFamily="49" charset="0"/>
              </a:rPr>
              <a:t>diff foo/name.txt  bar/name.txt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1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logfile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205805"/>
            <a:ext cx="82221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First, find your logfiles . . .</a:t>
            </a:r>
          </a:p>
          <a:p>
            <a:endParaRPr lang="en-US" sz="2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cd /var/log/httpd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or 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cd /var/log/nginx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7019" y="3389055"/>
            <a:ext cx="622478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latin typeface="Courier" pitchFamily="49" charset="0"/>
              </a:rPr>
              <a:t>tail –f access_log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isplays a realtime scrolling display of  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access_log file, as it is being written. </a:t>
            </a:r>
          </a:p>
          <a:p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743200"/>
            <a:ext cx="2689035" cy="17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0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logfile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752600"/>
            <a:ext cx="856997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2:</a:t>
            </a:r>
          </a:p>
          <a:p>
            <a:endParaRPr lang="en-US" sz="2800" b="1" dirty="0" smtClean="0">
              <a:solidFill>
                <a:srgbClr val="FFFF00"/>
              </a:solidFill>
              <a:latin typeface="Courier" pitchFamily="49" charset="0"/>
            </a:endParaRPr>
          </a:p>
          <a:p>
            <a:r>
              <a:rPr lang="en-US" sz="2800" b="1" dirty="0" smtClean="0">
                <a:latin typeface="Courier" pitchFamily="49" charset="0"/>
              </a:rPr>
              <a:t>tail </a:t>
            </a:r>
            <a:r>
              <a:rPr lang="en-US" sz="2800" b="1" dirty="0">
                <a:latin typeface="Courier" pitchFamily="49" charset="0"/>
              </a:rPr>
              <a:t>–f access_log </a:t>
            </a:r>
            <a:r>
              <a:rPr lang="en-US" sz="2800" b="1" dirty="0" smtClean="0">
                <a:latin typeface="Courier" pitchFamily="49" charset="0"/>
              </a:rPr>
              <a:t> SSL_access_log</a:t>
            </a:r>
          </a:p>
          <a:p>
            <a:pPr lvl="1"/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Displays </a:t>
            </a: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realtime scrolling </a:t>
            </a: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list of the last few lines of the 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named files, as they are being written.</a:t>
            </a:r>
          </a:p>
          <a:p>
            <a:pPr lvl="1"/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1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77524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logfile monitors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058039"/>
            <a:ext cx="8606843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3:</a:t>
            </a: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latin typeface="Courier" pitchFamily="49" charset="0"/>
              </a:rPr>
              <a:t>tail –f access_log | grep –i Googlebot</a:t>
            </a:r>
          </a:p>
          <a:p>
            <a:pPr lvl="1"/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Only show lines containing </a:t>
            </a:r>
            <a:r>
              <a:rPr lang="en-US" sz="2400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Googlebot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(case-insensitive)</a:t>
            </a:r>
          </a:p>
          <a:p>
            <a:pPr lvl="1"/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 the scrolling display. </a:t>
            </a:r>
          </a:p>
        </p:txBody>
      </p:sp>
    </p:spTree>
    <p:extLst>
      <p:ext uri="{BB962C8B-B14F-4D97-AF65-F5344CB8AC3E}">
        <p14:creationId xmlns:p14="http://schemas.microsoft.com/office/powerpoint/2010/main" val="37017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74833"/>
            <a:ext cx="6553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Is That String?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2658203"/>
            <a:ext cx="47195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"It's either in a file</a:t>
            </a:r>
          </a:p>
          <a:p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it's in the database"</a:t>
            </a:r>
          </a:p>
          <a:p>
            <a:endParaRPr lang="en-US" sz="36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How to search </a:t>
            </a:r>
            <a:r>
              <a:rPr lang="en-US" sz="36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both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1409290"/>
            <a:ext cx="2032000" cy="1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09" y="0"/>
            <a:ext cx="8915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g/re/p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 –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egular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800" i="1" dirty="0" smtClean="0">
                <a:latin typeface="Arial" pitchFamily="34" charset="0"/>
                <a:cs typeface="Arial" pitchFamily="34" charset="0"/>
              </a:rPr>
              <a:t>rint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692" y="1828800"/>
            <a:ext cx="901930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Case-sensitive search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through one or </a:t>
            </a:r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more text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files for a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string,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then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show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all the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lines </a:t>
            </a: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that contain that string</a:t>
            </a:r>
            <a:endParaRPr lang="en-US" sz="2400" b="1" i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Example 1:</a:t>
            </a:r>
          </a:p>
          <a:p>
            <a:r>
              <a:rPr lang="en-US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</a:t>
            </a:r>
            <a:r>
              <a:rPr lang="en-US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current Apache log for an IP address:</a:t>
            </a:r>
          </a:p>
          <a:p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 51.255.71.120 access.log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[28/Dec/2017:03:43:04 -0800] "GET...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[28/Dec/2017:05:37:33 -0800] "GET...</a:t>
            </a:r>
          </a:p>
          <a:p>
            <a:r>
              <a:rPr lang="en-US" sz="2000" b="1" dirty="0">
                <a:latin typeface="Courier" pitchFamily="49" charset="0"/>
                <a:cs typeface="Arial" pitchFamily="34" charset="0"/>
              </a:rPr>
              <a:t>51.255.71.120 - - [28/Dec/2017:06:15:00 -0800] "GET...</a:t>
            </a:r>
          </a:p>
          <a:p>
            <a:endParaRPr lang="en-US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6225959" y="1577759"/>
            <a:ext cx="2359461" cy="23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109" y="0"/>
            <a:ext cx="891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4692" y="1497211"/>
            <a:ext cx="9019308" cy="2769989"/>
            <a:chOff x="429492" y="1192411"/>
            <a:chExt cx="9019308" cy="2769989"/>
          </a:xfrm>
        </p:grpSpPr>
        <p:sp>
          <p:nvSpPr>
            <p:cNvPr id="5" name="Rectangle 4"/>
            <p:cNvSpPr/>
            <p:nvPr/>
          </p:nvSpPr>
          <p:spPr>
            <a:xfrm>
              <a:off x="449766" y="2819400"/>
              <a:ext cx="2743200" cy="1066800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9492" y="1192411"/>
              <a:ext cx="9019308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Example 2:</a:t>
              </a:r>
              <a:endParaRPr lang="en-US" sz="2100" b="1" dirty="0">
                <a:latin typeface="Courier" pitchFamily="49" charset="0"/>
                <a:cs typeface="Arial" pitchFamily="34" charset="0"/>
              </a:endParaRPr>
            </a:p>
            <a:p>
              <a:endParaRPr lang="en-US" sz="1200" b="1" dirty="0" smtClean="0">
                <a:solidFill>
                  <a:srgbClr val="FFFF00"/>
                </a:solidFill>
                <a:latin typeface="Courier" pitchFamily="49" charset="0"/>
                <a:cs typeface="Arial" pitchFamily="34" charset="0"/>
              </a:endParaRPr>
            </a:p>
            <a:p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Search all logs </a:t>
              </a:r>
              <a:r>
                <a:rPr lang="en-US" sz="2400" b="1" i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(in the current directory)</a:t>
              </a:r>
              <a:r>
                <a:rPr lang="en-US" sz="24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for an IP address:</a:t>
              </a:r>
            </a:p>
            <a:p>
              <a:endPara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r>
                <a:rPr lang="en-US" sz="2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grep </a:t>
              </a:r>
              <a:r>
                <a:rPr lang="en-US" sz="2400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51.255.71.120 *</a:t>
              </a:r>
              <a:r>
                <a:rPr lang="en-US" sz="2400" dirty="0" smtClean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urier" pitchFamily="49" charset="0"/>
                  <a:cs typeface="Arial" pitchFamily="34" charset="0"/>
                </a:rPr>
                <a:t>.log</a:t>
              </a: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son1_access.log:51.255.71.120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28/Dec/2017:03...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son2_access.log:51.255.71.120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28/Dec/2017:05...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  <a:p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son0_access.log:51.255.71.120 </a:t>
              </a:r>
              <a:r>
                <a:rPr lang="en-US" sz="2200" b="1" dirty="0">
                  <a:latin typeface="Courier" pitchFamily="49" charset="0"/>
                  <a:cs typeface="Arial" pitchFamily="34" charset="0"/>
                </a:rPr>
                <a:t>- - [</a:t>
              </a:r>
              <a:r>
                <a:rPr lang="en-US" sz="2200" b="1" dirty="0" smtClean="0">
                  <a:latin typeface="Courier" pitchFamily="49" charset="0"/>
                  <a:cs typeface="Arial" pitchFamily="34" charset="0"/>
                </a:rPr>
                <a:t>28/Dec/2017:06...</a:t>
              </a:r>
              <a:endParaRPr lang="en-US" sz="2200" b="1" dirty="0">
                <a:latin typeface="Courier" pitchFamily="49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400" y="2057400"/>
            <a:ext cx="8839200" cy="4001095"/>
            <a:chOff x="152400" y="2389733"/>
            <a:chExt cx="8839200" cy="4001095"/>
          </a:xfrm>
        </p:grpSpPr>
        <p:sp>
          <p:nvSpPr>
            <p:cNvPr id="4" name="Rectangle 3"/>
            <p:cNvSpPr/>
            <p:nvPr/>
          </p:nvSpPr>
          <p:spPr>
            <a:xfrm>
              <a:off x="198864" y="5590133"/>
              <a:ext cx="1752600" cy="6858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52400" y="2389733"/>
              <a:ext cx="8839200" cy="40010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Search all </a:t>
              </a:r>
              <a:r>
                <a:rPr lang="en-US" sz="2800" b="1" i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compressed</a:t>
              </a:r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  logs </a:t>
              </a:r>
              <a:endPara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in </a:t>
              </a:r>
              <a:r>
                <a:rPr lang="en-US" sz="2800" b="1" dirty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the current </a:t>
              </a:r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directory</a:t>
              </a:r>
              <a:endPara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endPara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800" b="1" dirty="0" smtClean="0">
                  <a:solidFill>
                    <a:srgbClr val="FFFF00"/>
                  </a:solidFill>
                  <a:latin typeface="Arial" pitchFamily="34" charset="0"/>
                  <a:cs typeface="Arial" pitchFamily="34" charset="0"/>
                </a:rPr>
                <a:t>Example:</a:t>
              </a:r>
            </a:p>
            <a:p>
              <a:pPr lvl="0"/>
              <a:endParaRPr lang="en-US" sz="2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endParaRPr>
            </a:p>
            <a:p>
              <a:pPr lvl="0"/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bzgrep </a:t>
              </a:r>
              <a:r>
                <a:rPr lang="en-US" sz="2400" dirty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51.255.71.120 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*.bz2 </a:t>
              </a:r>
              <a:r>
                <a:rPr lang="en-US" sz="2400" dirty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&gt; /</a:t>
              </a:r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tmp/srch1.log</a:t>
              </a:r>
            </a:p>
            <a:p>
              <a:pPr lvl="0"/>
              <a:r>
                <a:rPr lang="en-US" sz="2400" dirty="0" smtClean="0">
                  <a:solidFill>
                    <a:srgbClr val="FFFF00"/>
                  </a:solidFill>
                  <a:latin typeface="Courier" pitchFamily="49" charset="0"/>
                  <a:cs typeface="Arial" pitchFamily="34" charset="0"/>
                </a:rPr>
                <a:t>zgrep 51.255.71.120 *.gz &gt; /tmp/srch2.log</a:t>
              </a:r>
            </a:p>
            <a:p>
              <a:pPr lvl="0"/>
              <a:endParaRPr lang="en-US" sz="24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endParaRP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son1.log-209.bz2:51.255.71.120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[18/Nov/2017:22:47:54 -0800] "GET /ja/bl . . .</a:t>
              </a: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vis2.log-119.bz2:51.255.71.120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[18/Nov/2017:23:58:22 -0800] "GET /it/pr . . .</a:t>
              </a:r>
            </a:p>
            <a:p>
              <a:pPr lvl="0"/>
              <a:r>
                <a:rPr lang="en-US" sz="1400" b="1" dirty="0" smtClean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vis2.log-219.bz2:51.255.71.120 </a:t>
              </a:r>
              <a:r>
                <a:rPr lang="en-US" sz="1400" b="1" dirty="0">
                  <a:solidFill>
                    <a:prstClr val="white"/>
                  </a:solidFill>
                  <a:latin typeface="Courier" pitchFamily="49" charset="0"/>
                  <a:cs typeface="Arial" pitchFamily="34" charset="0"/>
                </a:rPr>
                <a:t>- - [19/Nov/2017:03:03:55 -0800] "GET /kr/nb . . .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2400" y="457200"/>
            <a:ext cx="7064755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compressed files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zgrep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bzgrep</a:t>
            </a:r>
            <a:endParaRPr lang="en-US" sz="2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70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117679" cy="348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808744"/>
            <a:ext cx="6989414" cy="2677656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Fujifilm SonoSite is the global leader in 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point-of-care ultrasound.</a:t>
            </a:r>
          </a:p>
          <a:p>
            <a:endParaRPr lang="en-US" sz="2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We self-host a suite of Drupal-based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roduct sites, educational sites, and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eb-based apps.</a:t>
            </a:r>
            <a:endParaRPr lang="en-US" sz="2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532" y="457200"/>
            <a:ext cx="47772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Recursive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6301934" y="222005"/>
            <a:ext cx="2672825" cy="17104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8532" y="1374048"/>
            <a:ext cx="5240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</a:p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or beneath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the current directory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8532" y="2895600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cd sites/all/modules/custom</a:t>
            </a: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grep –rin </a:t>
            </a:r>
            <a:r>
              <a:rPr lang="en-US" sz="28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some_unique_reference</a:t>
            </a:r>
            <a:endParaRPr lang="en-US" sz="2800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6945" y="3905071"/>
            <a:ext cx="3488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= Recursive search</a:t>
            </a:r>
          </a:p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-i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 Case-insensitive</a:t>
            </a:r>
          </a:p>
          <a:p>
            <a:r>
              <a:rPr lang="en-US" sz="2400" dirty="0" smtClean="0">
                <a:latin typeface="Courier" pitchFamily="49" charset="0"/>
                <a:cs typeface="Arial" pitchFamily="34" charset="0"/>
              </a:rPr>
              <a:t>-n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= Print line numbers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5257800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</a:t>
            </a:r>
          </a:p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Make a shortcut alias with:</a:t>
            </a:r>
          </a:p>
          <a:p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alias grin='grep –</a:t>
            </a:r>
            <a:r>
              <a:rPr lang="en-US" sz="2400" b="1" dirty="0" err="1" smtClean="0">
                <a:solidFill>
                  <a:srgbClr val="FFFF00"/>
                </a:solidFill>
                <a:latin typeface="Courier" pitchFamily="49" charset="0"/>
              </a:rPr>
              <a:t>rin</a:t>
            </a:r>
            <a:r>
              <a:rPr lang="en-US" sz="2400" b="1" dirty="0" smtClean="0">
                <a:solidFill>
                  <a:srgbClr val="FFFF00"/>
                </a:solidFill>
                <a:latin typeface="Courier" pitchFamily="49" charset="0"/>
              </a:rPr>
              <a:t>'</a:t>
            </a:r>
            <a:endParaRPr lang="en-US" sz="2400" b="1" dirty="0">
              <a:solidFill>
                <a:srgbClr val="FFFF00"/>
              </a:solidFill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4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4800" y="1531203"/>
            <a:ext cx="65213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No luck with recursive string searches? </a:t>
            </a:r>
          </a:p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Here's how to </a:t>
            </a:r>
            <a:r>
              <a:rPr lang="en-US" sz="2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your database. 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977277"/>
            <a:ext cx="818525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Download and configure the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for each table in your db. (users.xml, watchdog.xml, . . .)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0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33600"/>
            <a:ext cx="864352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3. 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-i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(Tip: If you get a large</a:t>
            </a:r>
            <a:b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search 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as well as the column name and the target string.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4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381000"/>
            <a:ext cx="7884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the MySQL database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2133600"/>
            <a:ext cx="895629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grep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drupal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*.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xml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actions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: 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callback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node_export_drupal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…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advagg_files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.xml: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filename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misc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/drupal.js…</a:t>
            </a:r>
            <a:endParaRPr lang="en-US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locales_source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.xml: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field name="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source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"&gt;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drupal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name 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for…</a:t>
            </a:r>
            <a:endParaRPr lang="en-US" sz="2000" dirty="0" smtClean="0">
              <a:solidFill>
                <a:srgbClr val="FFFF00"/>
              </a:solidFill>
              <a:latin typeface="Courier" pitchFamily="49" charset="0"/>
              <a:cs typeface="Arial" pitchFamily="34" charset="0"/>
            </a:endParaRPr>
          </a:p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       table name                                              column name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46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33600"/>
            <a:ext cx="81435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to create a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"before"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snapshot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of the database.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Rename the dump directory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before_xml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983683"/>
            <a:ext cx="2572436" cy="23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799" y="2286000"/>
            <a:ext cx="767774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In Drupal, change </a:t>
            </a:r>
            <a:r>
              <a:rPr lang="en-US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(Typically this will be your "prime suspect" component.)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28" y="3657600"/>
            <a:ext cx="2034715" cy="27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828800"/>
            <a:ext cx="842891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3. Re-run </a:t>
            </a:r>
            <a:r>
              <a:rPr lang="en-US" sz="2400" dirty="0" err="1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"after"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snapshot.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endParaRPr lang="en-US" sz="2400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Rename that dump directory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after_xml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</a:br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429000"/>
            <a:ext cx="2611036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860844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very useful for very broken sites</a:t>
            </a:r>
            <a:endParaRPr lang="en-US" sz="28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2168604"/>
            <a:ext cx="8561959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4. Use 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dircmp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before_xml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after_xml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changes to the database.</a:t>
            </a:r>
          </a:p>
          <a:p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2400" b="1" i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dircmpdiff</a:t>
            </a: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for copy/paste ability)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986128"/>
            <a:ext cx="2438400" cy="24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304800"/>
            <a:ext cx="6282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Manipulating Images</a:t>
            </a:r>
          </a:p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, from imagemagick.org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694795"/>
            <a:ext cx="8871596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If you can do it with Photoshop (or gimp),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you can do it </a:t>
            </a: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with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Convert between formats (JPG, PNG, GIF, SVG . . .)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Make animated GIFs and sprites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Adjust colors, apply special effects, draw shapes, </a:t>
            </a:r>
            <a:b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and master time, space, and dimension </a:t>
            </a:r>
            <a:endParaRPr lang="en-US" sz="28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9668"/>
            <a:ext cx="1609397" cy="160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72122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Basic Examples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041" y="1905000"/>
            <a:ext cx="8561959" cy="343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banner.jpg banner.png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–geometry 50% big.jpg small.gif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–quality 51% orig.jpg opti.jpg</a:t>
            </a:r>
          </a:p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41599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0537" y="1752600"/>
            <a:ext cx="81900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</a:t>
            </a:r>
            <a:b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you should know how to do this:</a:t>
            </a:r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729" y="3429000"/>
            <a:ext cx="809567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Log-in to a Linux system using ssh, PuTTY,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Move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Edit a simple text file (vim, emacs,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Create &amp; use file and database backups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09" y="152400"/>
            <a:ext cx="2476191" cy="214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0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6333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600200"/>
            <a:ext cx="85619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–delay 20 –loop 0 cradle*.gif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animated_cradle.gif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529" y="3740497"/>
            <a:ext cx="3445471" cy="258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34" y="616803"/>
            <a:ext cx="6333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convert: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  <a:endParaRPr lang="en-US" sz="4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1897082"/>
            <a:ext cx="877676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/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convert –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colorspace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Gray fullcolor.jpg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monochrome.png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3: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curl –s http://pnw.org/banner.jpg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   | - convert –resize 200% my.png </a:t>
            </a:r>
          </a:p>
        </p:txBody>
      </p:sp>
    </p:spTree>
    <p:extLst>
      <p:ext uri="{BB962C8B-B14F-4D97-AF65-F5344CB8AC3E}">
        <p14:creationId xmlns:p14="http://schemas.microsoft.com/office/powerpoint/2010/main" val="70567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the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mail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command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echo "This is the body of the email" \</a:t>
            </a: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| mail -s "The Subject"  foo@bar.com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274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3636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Using the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mail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command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cat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tmp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/msg.txt |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mail –s "Another One"  foo@bar.com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9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45352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Sending email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34715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Adding an attachment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</a:t>
            </a: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echo "Attachment attached"    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mail –s "With Attachment"  \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| -a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/www/image.png  foo@bar.com</a:t>
            </a:r>
          </a:p>
        </p:txBody>
      </p:sp>
    </p:spTree>
    <p:extLst>
      <p:ext uri="{BB962C8B-B14F-4D97-AF65-F5344CB8AC3E}">
        <p14:creationId xmlns:p14="http://schemas.microsoft.com/office/powerpoint/2010/main" val="279783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6139438" cy="20672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endParaRPr lang="en-US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lnSpc>
                <a:spcPts val="1000"/>
              </a:lnSpc>
            </a:pPr>
            <a:r>
              <a:rPr lang="en-US" sz="28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"secure copy"</a:t>
            </a:r>
            <a:endParaRPr lang="en-US" sz="2800" i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Quickly copy 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iles between systems</a:t>
            </a:r>
            <a:b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4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(You need a valid login on both systems)</a:t>
            </a:r>
            <a:endParaRPr lang="en-US" sz="24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944" y="3046780"/>
            <a:ext cx="8400056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 a local file to a remote system:</a:t>
            </a:r>
          </a:p>
          <a:p>
            <a:pPr>
              <a:lnSpc>
                <a:spcPct val="150000"/>
              </a:lnSpc>
            </a:pP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myfile.txt harryp@hgwrt1.edu:/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</a:t>
            </a:r>
          </a:p>
          <a:p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spcAft>
                <a:spcPts val="1800"/>
              </a:spcAft>
            </a:pPr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Fetch multiple files from a remote system:</a:t>
            </a:r>
          </a:p>
          <a:p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harryp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@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tmp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/images/*.jpg \</a:t>
            </a:r>
            <a:b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   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/www/images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7230714" y="327063"/>
            <a:ext cx="1112065" cy="22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4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609600"/>
            <a:ext cx="505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: </a:t>
            </a:r>
            <a:r>
              <a:rPr lang="en-US" sz="40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Power Tools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2018705"/>
            <a:ext cx="8800807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Send an entire directory to a remote system:</a:t>
            </a:r>
          </a:p>
          <a:p>
            <a:pPr>
              <a:lnSpc>
                <a:spcPct val="150000"/>
              </a:lnSpc>
            </a:pP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scp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rp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images draco@hgwrt1.edu:/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</a:t>
            </a:r>
          </a:p>
          <a:p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/>
            </a:r>
            <a:b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</a:br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pPr>
              <a:spcAft>
                <a:spcPts val="1800"/>
              </a:spcAft>
            </a:pPr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Copy ginormous directories to a remote system:</a:t>
            </a:r>
          </a:p>
          <a:p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tar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cpf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var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/www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| </a:t>
            </a:r>
            <a:r>
              <a:rPr lang="en-US" sz="2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ssh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 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luna@hgwrt.edu \</a:t>
            </a:r>
          </a:p>
          <a:p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"(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cd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/archive/;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tar 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</a:t>
            </a:r>
            <a:r>
              <a:rPr lang="en-US" sz="2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xpf</a:t>
            </a:r>
            <a:r>
              <a:rPr lang="en-US" sz="2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- )"</a:t>
            </a:r>
          </a:p>
          <a:p>
            <a:r>
              <a:rPr lang="en-US" sz="26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      Tip: Useful if you have limited disk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8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844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Automate Anything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447800"/>
            <a:ext cx="848020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crontab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endParaRPr lang="en-US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crontab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–l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-  List your 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cron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table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crontab</a:t>
            </a:r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# Generate video sitemap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15 5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* * 0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/path/bin/</a:t>
            </a:r>
            <a:r>
              <a:rPr lang="en-US" sz="24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VSitemap.drush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45 2 * * *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/path/bin/</a:t>
            </a:r>
            <a:r>
              <a:rPr lang="en-US" sz="24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tMon.php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&gt;/</a:t>
            </a:r>
            <a:r>
              <a:rPr lang="en-US" sz="24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dev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/null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2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&gt;&amp;1</a:t>
            </a:r>
          </a:p>
          <a:p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28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844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Automate Anything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447800"/>
            <a:ext cx="7204216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crontab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–e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-  Edit your 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cron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table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Loads your 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cron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table into the default editor 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(typically vi).  Edit/Save to activate.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962400"/>
            <a:ext cx="6522577" cy="152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9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844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Automate Anything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548" y="1447800"/>
            <a:ext cx="8824852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Five </a:t>
            </a:r>
            <a:r>
              <a:rPr lang="en-US" sz="36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</a:t>
            </a:r>
            <a:r>
              <a:rPr 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scheduling fields:</a:t>
            </a:r>
            <a:endParaRPr lang="en-US" sz="3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Field                         Allowed Values 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*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= wildcard)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spcBef>
                <a:spcPts val="1200"/>
              </a:spcBef>
            </a:pP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minute         0-59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hour           0-23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day </a:t>
            </a:r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of month   1-31</a:t>
            </a:r>
          </a:p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month          1-12</a:t>
            </a:r>
            <a:endParaRPr lang="en-US" sz="32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 </a:t>
            </a: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day </a:t>
            </a:r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of week    0-7 (0 or 7 is </a:t>
            </a:r>
            <a:r>
              <a:rPr lang="en-US" sz="3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Sun</a:t>
            </a:r>
            <a:r>
              <a:rPr lang="en-U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</a:rPr>
              <a:t>)</a:t>
            </a:r>
            <a:endParaRPr lang="en-US" sz="32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</a:t>
            </a:r>
            <a:r>
              <a:rPr lang="en-US" sz="2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ip: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man –s5 </a:t>
            </a:r>
            <a:r>
              <a:rPr lang="en-US" sz="24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crontab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will show this info, and much more!)</a:t>
            </a:r>
            <a:endParaRPr lang="en-US" sz="2400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6260866" y="249978"/>
            <a:ext cx="2547721" cy="19107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2677" y="815876"/>
            <a:ext cx="85427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  <a:endParaRPr lang="en-US" sz="4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6044" y="3733800"/>
            <a:ext cx="8734314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26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04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813235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Examples: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Drupal Rocks</a:t>
            </a:r>
          </a:p>
          <a:p>
            <a:endParaRPr lang="en-US" sz="1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 ____                         _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____            _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 _ \ _ __ _   _ _ __   __ _|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 \ ___   ___| | _____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| | | '__| | | | '_ \ / _` 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|_) / _ \ / __| |/ / __|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 |_| | |  | |_| | |_) | (_| | 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 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_ &lt; (_) | (__|   &lt;\__ \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|____/|_|   \__,_| .__/ \__,_|_| </a:t>
            </a:r>
            <a:r>
              <a:rPr lang="en-US" sz="1600" b="1" dirty="0" smtClean="0">
                <a:solidFill>
                  <a:srgbClr val="FFFF00"/>
                </a:solidFill>
                <a:latin typeface="Courier" pitchFamily="49" charset="0"/>
              </a:rPr>
              <a:t> |_| </a:t>
            </a:r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\_\___/ \___|_|\_\___/</a:t>
            </a:r>
          </a:p>
          <a:p>
            <a:r>
              <a:rPr lang="en-US" sz="1600" b="1" dirty="0">
                <a:solidFill>
                  <a:srgbClr val="FFFF00"/>
                </a:solidFill>
                <a:latin typeface="Courier" pitchFamily="49" charset="0"/>
              </a:rPr>
              <a:t>                 |_|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 to a file: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Development System &gt; 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etc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</a:t>
            </a:r>
            <a:r>
              <a:rPr lang="en-US" sz="28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motd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4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6801862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More fonts??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showfigfonts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shows all of them, with samples</a:t>
            </a:r>
            <a:b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figlet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-f slant Too Cool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______               ______            __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/_  __/___  ____     / ____/___  ____  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 / / / __ \/ __ \   / /   / __ \/ __ \/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 / / / /_/ / /_/ /  / /___/ /_/ / /_/ / /</a:t>
            </a:r>
          </a:p>
          <a:p>
            <a:r>
              <a:rPr lang="en-US" sz="2000" b="1" dirty="0">
                <a:solidFill>
                  <a:srgbClr val="FFFF00"/>
                </a:solidFill>
                <a:latin typeface="Courier" pitchFamily="49" charset="0"/>
                <a:cs typeface="Arial" pitchFamily="34" charset="0"/>
              </a:rPr>
              <a:t>/_/  \____/\____/   \____/\____/\____/_/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8756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7927170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yo-yo, n.: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Something that is occasionally up </a:t>
            </a:r>
            <a:endParaRPr lang="en-US" sz="24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but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normally down.</a:t>
            </a:r>
          </a:p>
          <a:p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(see also Computer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).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endParaRPr lang="en-US" sz="2800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1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568708"/>
            <a:ext cx="589937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</a:p>
          <a:p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I LOVE this presentation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__________________________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 I LOVE this presentation &gt;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--------------------------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\   ^__^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  (</a:t>
            </a:r>
            <a:r>
              <a:rPr lang="en-US" sz="2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oo</a:t>
            </a:r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)\_______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(__)\       )\/\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||----w |</a:t>
            </a:r>
          </a:p>
          <a:p>
            <a:r>
              <a:rPr lang="en-US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     </a:t>
            </a:r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||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5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143000"/>
            <a:ext cx="7927170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–f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ghostbusters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Who you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gonna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call?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____________________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&lt; Who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ya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gonna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call? 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&gt;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</a:t>
            </a:r>
            <a:r>
              <a:rPr lang="en-US" sz="1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--------------------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\          __---__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    _-       /--______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__--( /     \ )XXXXXXXXXXX\v.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.-XXX(   O   </a:t>
            </a:r>
            <a:r>
              <a:rPr lang="en-US" sz="12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</a:t>
            </a:r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)XXXXXXXXXXXXXXX-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/XXX(       U     )        XXXXXXX\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/XXXXX(              )--_  XXXXXXXXXXX\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/XXXXX/ (      O     )   XXXXXX   \XXXXX\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XXXXX/   /            XXXXXX   \__ \XXXXX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XXXXXX__/          XXXXXX         \__----&gt;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---___  XXX__/          XXXXXX      \__         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\-  --__/   ___/\  XXXXXX            /  ___--/=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\-\    ___/    XXXXXX              '--- XXXXXX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\-\/XXX\ XXXXXX                      /XXXXX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\XXXXXXXXX   \                    /XXXXX/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\XXXXXX      &gt;                 _/XXXXX/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\XXXXX--__/              __-- 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-XXXXXXXX---------------  XXXXXX-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\XXXXXXXXXXXXXXXXXXXXXXXXXX/</a:t>
            </a:r>
          </a:p>
          <a:p>
            <a:r>
              <a:rPr lang="en-US" sz="1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  ""VXXXXXXXXXXXXXXXXXXV""</a:t>
            </a:r>
          </a:p>
        </p:txBody>
      </p:sp>
    </p:spTree>
    <p:extLst>
      <p:ext uri="{BB962C8B-B14F-4D97-AF65-F5344CB8AC3E}">
        <p14:creationId xmlns:p14="http://schemas.microsoft.com/office/powerpoint/2010/main" val="318200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for Fun - </a:t>
            </a:r>
            <a:r>
              <a:rPr lang="en-US" sz="48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143000"/>
            <a:ext cx="6494085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3: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fortune |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cowsay</a:t>
            </a:r>
            <a:endParaRPr lang="en-US" sz="1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_______________________________________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/ One can search the brain with a       \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microscope and not find the mind, and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can search the stars with a telescope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and not find God.                    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|                                      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\ -- J. Gustav White                    /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---------------------------------------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\   ^__^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\  (</a:t>
            </a:r>
            <a:r>
              <a:rPr lang="en-US" sz="20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oo</a:t>
            </a:r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)\_______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(__)\       )\/\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||----w |</a:t>
            </a:r>
          </a:p>
          <a:p>
            <a:r>
              <a:rPr lang="en-US" sz="2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                ||     ||</a:t>
            </a:r>
          </a:p>
        </p:txBody>
      </p:sp>
    </p:spTree>
    <p:extLst>
      <p:ext uri="{BB962C8B-B14F-4D97-AF65-F5344CB8AC3E}">
        <p14:creationId xmlns:p14="http://schemas.microsoft.com/office/powerpoint/2010/main" val="218186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457200"/>
            <a:ext cx="54601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Learning More . . .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" pitchFamily="49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5843" y="1393448"/>
            <a:ext cx="634340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man pages, "man" command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--help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–h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–usage 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flags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" pitchFamily="49" charset="0"/>
                <a:cs typeface="Arial" pitchFamily="34" charset="0"/>
              </a:rPr>
              <a:t>apropos</a:t>
            </a: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(a hidden gem!)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and don't forget Google and Bing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81400"/>
            <a:ext cx="4035425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40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33400"/>
            <a:ext cx="474200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Thank You</a:t>
            </a:r>
          </a:p>
          <a:p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Happy and safe</a:t>
            </a:r>
          </a:p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Wizardry</a:t>
            </a:r>
          </a:p>
          <a:p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648200"/>
            <a:ext cx="72362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Slides and sample code is available at </a:t>
            </a:r>
          </a:p>
          <a:p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</a:t>
            </a:r>
            <a:r>
              <a:rPr lang="en-US" sz="2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github.com/nightbeacons/Expecto_Patronum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09600"/>
            <a:ext cx="2430593" cy="359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711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533400"/>
            <a:ext cx="6553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charles.jackson@fujifilm.com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33400"/>
            <a:ext cx="2286000" cy="304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43400"/>
            <a:ext cx="570547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2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6588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r>
              <a:rPr lang="en-US" sz="32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-  -  - So Why Bother???</a:t>
            </a:r>
            <a:endParaRPr lang="en-US" sz="32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67000" y="3048000"/>
            <a:ext cx="441980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When an interface can't </a:t>
            </a:r>
          </a:p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(or won't) </a:t>
            </a:r>
          </a:p>
          <a:p>
            <a:pPr algn="r"/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do everything we need…</a:t>
            </a:r>
            <a:endParaRPr lang="en-US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272" y="2034988"/>
            <a:ext cx="161515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1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381000"/>
            <a:ext cx="6588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r>
              <a:rPr lang="en-US" sz="3200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-  -  - So Why Bother???</a:t>
            </a:r>
            <a:endParaRPr lang="en-US" sz="32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88" y="2706883"/>
            <a:ext cx="4339012" cy="1941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3162388"/>
            <a:ext cx="43636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2800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around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that interface</a:t>
            </a:r>
            <a:endParaRPr lang="en-US" sz="2800" b="1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04847" y="990600"/>
            <a:ext cx="3814953" cy="1745974"/>
            <a:chOff x="1676400" y="1600200"/>
            <a:chExt cx="5429250" cy="24847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1600200"/>
              <a:ext cx="1905000" cy="248478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1619361"/>
              <a:ext cx="2000250" cy="244646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462330" y="2743200"/>
            <a:ext cx="830067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4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with long hair and beards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400" i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Pretty scary to muggles and mortals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86" y="-177673"/>
            <a:ext cx="4047314" cy="15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7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2330" y="2743200"/>
            <a:ext cx="6352636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Practice in a sandbox, scratch directory, or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other non-critical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ave a recovery plan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Backups are your friend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Be </a:t>
            </a:r>
            <a:r>
              <a:rPr lang="en-US" sz="24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Prepared.</a:t>
            </a:r>
            <a:endParaRPr lang="en-US" sz="24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685800"/>
            <a:ext cx="35413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18" y="685800"/>
            <a:ext cx="4158182" cy="16216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246" y="4191000"/>
            <a:ext cx="4234754" cy="17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1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8a06ef4214277952aa0fd66b78f518e9b3122a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1875</TotalTime>
  <Words>2077</Words>
  <Application>Microsoft Office PowerPoint</Application>
  <PresentationFormat>On-screen Show (4:3)</PresentationFormat>
  <Paragraphs>547</Paragraphs>
  <Slides>58</Slides>
  <Notes>58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Elemental</vt:lpstr>
      <vt:lpstr>Expecto Patronum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Expecto Patronum</dc:title>
  <dc:creator>Jackson, Charles</dc:creator>
  <cp:lastModifiedBy>Jackson, Charles</cp:lastModifiedBy>
  <cp:revision>171</cp:revision>
  <cp:lastPrinted>2018-02-02T19:30:04Z</cp:lastPrinted>
  <dcterms:created xsi:type="dcterms:W3CDTF">2006-08-16T00:00:00Z</dcterms:created>
  <dcterms:modified xsi:type="dcterms:W3CDTF">2018-02-02T19:34:24Z</dcterms:modified>
</cp:coreProperties>
</file>